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8" r:id="rId5"/>
    <p:sldId id="260" r:id="rId6"/>
    <p:sldId id="270" r:id="rId7"/>
    <p:sldId id="269" r:id="rId8"/>
    <p:sldId id="263" r:id="rId9"/>
    <p:sldId id="262" r:id="rId10"/>
    <p:sldId id="264" r:id="rId11"/>
    <p:sldId id="266" r:id="rId12"/>
    <p:sldId id="267" r:id="rId13"/>
    <p:sldId id="271" r:id="rId14"/>
    <p:sldId id="410" r:id="rId15"/>
    <p:sldId id="411" r:id="rId16"/>
    <p:sldId id="412" r:id="rId17"/>
    <p:sldId id="413" r:id="rId18"/>
    <p:sldId id="414" r:id="rId19"/>
    <p:sldId id="416" r:id="rId20"/>
    <p:sldId id="409" r:id="rId21"/>
    <p:sldId id="415" r:id="rId22"/>
    <p:sldId id="274" r:id="rId23"/>
    <p:sldId id="272" r:id="rId24"/>
    <p:sldId id="276" r:id="rId25"/>
    <p:sldId id="284" r:id="rId26"/>
    <p:sldId id="285" r:id="rId27"/>
    <p:sldId id="286" r:id="rId28"/>
    <p:sldId id="290" r:id="rId29"/>
    <p:sldId id="288" r:id="rId30"/>
    <p:sldId id="289" r:id="rId31"/>
    <p:sldId id="277" r:id="rId32"/>
    <p:sldId id="315" r:id="rId33"/>
    <p:sldId id="292" r:id="rId34"/>
    <p:sldId id="293" r:id="rId35"/>
    <p:sldId id="296" r:id="rId36"/>
    <p:sldId id="297" r:id="rId37"/>
    <p:sldId id="298" r:id="rId38"/>
    <p:sldId id="294" r:id="rId39"/>
    <p:sldId id="295" r:id="rId40"/>
    <p:sldId id="301" r:id="rId41"/>
    <p:sldId id="299" r:id="rId42"/>
    <p:sldId id="302" r:id="rId43"/>
    <p:sldId id="300" r:id="rId44"/>
    <p:sldId id="304" r:id="rId45"/>
    <p:sldId id="313" r:id="rId46"/>
    <p:sldId id="305" r:id="rId47"/>
    <p:sldId id="308" r:id="rId48"/>
    <p:sldId id="310" r:id="rId49"/>
    <p:sldId id="311" r:id="rId50"/>
    <p:sldId id="309" r:id="rId51"/>
    <p:sldId id="314" r:id="rId52"/>
    <p:sldId id="321" r:id="rId53"/>
    <p:sldId id="331" r:id="rId54"/>
    <p:sldId id="336" r:id="rId55"/>
    <p:sldId id="332" r:id="rId56"/>
    <p:sldId id="338" r:id="rId57"/>
    <p:sldId id="337" r:id="rId58"/>
    <p:sldId id="339" r:id="rId59"/>
    <p:sldId id="341" r:id="rId60"/>
    <p:sldId id="333" r:id="rId61"/>
    <p:sldId id="342" r:id="rId62"/>
    <p:sldId id="348" r:id="rId63"/>
    <p:sldId id="343" r:id="rId64"/>
    <p:sldId id="344" r:id="rId65"/>
    <p:sldId id="405" r:id="rId66"/>
    <p:sldId id="345" r:id="rId67"/>
    <p:sldId id="349" r:id="rId68"/>
    <p:sldId id="350" r:id="rId69"/>
    <p:sldId id="355" r:id="rId70"/>
    <p:sldId id="351" r:id="rId71"/>
    <p:sldId id="354" r:id="rId72"/>
    <p:sldId id="352" r:id="rId73"/>
    <p:sldId id="346" r:id="rId74"/>
    <p:sldId id="317" r:id="rId75"/>
    <p:sldId id="318" r:id="rId76"/>
    <p:sldId id="356" r:id="rId77"/>
    <p:sldId id="357" r:id="rId78"/>
    <p:sldId id="358" r:id="rId79"/>
    <p:sldId id="359" r:id="rId80"/>
    <p:sldId id="360" r:id="rId81"/>
    <p:sldId id="319" r:id="rId82"/>
    <p:sldId id="361" r:id="rId83"/>
    <p:sldId id="362" r:id="rId84"/>
    <p:sldId id="363" r:id="rId85"/>
    <p:sldId id="365" r:id="rId86"/>
    <p:sldId id="366" r:id="rId87"/>
    <p:sldId id="367" r:id="rId88"/>
    <p:sldId id="368" r:id="rId89"/>
    <p:sldId id="370" r:id="rId90"/>
    <p:sldId id="371" r:id="rId91"/>
    <p:sldId id="372" r:id="rId92"/>
    <p:sldId id="374" r:id="rId93"/>
    <p:sldId id="369" r:id="rId94"/>
    <p:sldId id="375" r:id="rId95"/>
    <p:sldId id="376" r:id="rId96"/>
    <p:sldId id="364" r:id="rId97"/>
    <p:sldId id="377" r:id="rId98"/>
    <p:sldId id="383" r:id="rId99"/>
    <p:sldId id="382" r:id="rId100"/>
    <p:sldId id="384" r:id="rId101"/>
    <p:sldId id="385" r:id="rId102"/>
    <p:sldId id="387" r:id="rId103"/>
    <p:sldId id="388" r:id="rId104"/>
    <p:sldId id="389" r:id="rId105"/>
    <p:sldId id="392" r:id="rId106"/>
    <p:sldId id="393" r:id="rId107"/>
    <p:sldId id="394" r:id="rId108"/>
    <p:sldId id="395" r:id="rId109"/>
    <p:sldId id="396" r:id="rId110"/>
    <p:sldId id="390" r:id="rId111"/>
    <p:sldId id="397" r:id="rId112"/>
    <p:sldId id="386" r:id="rId113"/>
    <p:sldId id="407" r:id="rId114"/>
    <p:sldId id="408" r:id="rId115"/>
    <p:sldId id="406" r:id="rId116"/>
    <p:sldId id="391" r:id="rId117"/>
    <p:sldId id="378" r:id="rId118"/>
    <p:sldId id="398" r:id="rId119"/>
    <p:sldId id="399" r:id="rId120"/>
    <p:sldId id="400" r:id="rId121"/>
    <p:sldId id="401" r:id="rId122"/>
    <p:sldId id="379" r:id="rId123"/>
    <p:sldId id="402" r:id="rId124"/>
    <p:sldId id="381" r:id="rId125"/>
    <p:sldId id="320" r:id="rId126"/>
    <p:sldId id="323" r:id="rId127"/>
    <p:sldId id="324" r:id="rId128"/>
    <p:sldId id="327" r:id="rId129"/>
    <p:sldId id="325" r:id="rId130"/>
    <p:sldId id="326" r:id="rId131"/>
    <p:sldId id="328" r:id="rId132"/>
    <p:sldId id="329" r:id="rId133"/>
    <p:sldId id="307" r:id="rId134"/>
    <p:sldId id="265" r:id="rId135"/>
    <p:sldId id="259" r:id="rId136"/>
    <p:sldId id="291" r:id="rId137"/>
    <p:sldId id="404" r:id="rId138"/>
    <p:sldId id="418" r:id="rId139"/>
    <p:sldId id="258" r:id="rId1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5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9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3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8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2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76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3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2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76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70DD-10CB-4F5F-B50C-73044ABE6541}" type="datetimeFigureOut">
              <a:rPr lang="zh-CN" altLang="en-US" smtClean="0"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34CA-2A64-432D-828C-DDDEDF07A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2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s://oef.org.cn/wiki/doku.php?id=wiki:user:%5busername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kuwiki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zh-cn/Wik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866" y="633046"/>
            <a:ext cx="10515600" cy="567631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OEF Wiki </a:t>
            </a:r>
            <a:b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使用方法</a:t>
            </a: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endParaRPr lang="zh-CN" altLang="en-US" sz="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3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瀏覽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5" y="488269"/>
            <a:ext cx="11237913" cy="57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548" y="534384"/>
            <a:ext cx="1173016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可分段編輯</a:t>
            </a:r>
            <a:endParaRPr lang="zh-CN" altLang="en-US" sz="18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548" y="534384"/>
            <a:ext cx="1173016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自動生成</a:t>
            </a: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目錄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605" y="534384"/>
            <a:ext cx="1173016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插入圖片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1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649222"/>
            <a:ext cx="126496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{{</a:t>
            </a:r>
            <a:r>
              <a:rPr kumimoji="0" lang="en-US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namespace</a:t>
            </a: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:</a:t>
            </a:r>
            <a:r>
              <a:rPr kumimoji="0" lang="en-US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filename</a:t>
            </a: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.png}} </a:t>
            </a:r>
          </a:p>
        </p:txBody>
      </p:sp>
    </p:spTree>
    <p:extLst>
      <p:ext uri="{BB962C8B-B14F-4D97-AF65-F5344CB8AC3E}">
        <p14:creationId xmlns:p14="http://schemas.microsoft.com/office/powerpoint/2010/main" val="1909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73"/>
            <a:ext cx="11930743" cy="57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6" y="241752"/>
            <a:ext cx="10959193" cy="68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5" y="145369"/>
            <a:ext cx="11046505" cy="69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57" y="105228"/>
            <a:ext cx="11093840" cy="67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05" y="0"/>
            <a:ext cx="10837409" cy="66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添加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605" y="534384"/>
            <a:ext cx="1173016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語法？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4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8657" cy="558573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{{ </a:t>
            </a:r>
            <a:r>
              <a:rPr lang="en-US" altLang="zh-CN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playground:testpic.jpg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}}</a:t>
            </a:r>
            <a:b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{{</a:t>
            </a:r>
            <a:r>
              <a:rPr lang="en-US" altLang="zh-CN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playground:testpic.jpg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}}</a:t>
            </a:r>
            <a:b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{{ </a:t>
            </a:r>
            <a:r>
              <a:rPr lang="en-US" altLang="zh-CN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playground:testpic.jpg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}}</a:t>
            </a:r>
            <a:b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{{ </a:t>
            </a:r>
            <a:r>
              <a:rPr lang="en-US" altLang="zh-CN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playground:testpic.jpg</a:t>
            </a:r>
            <a:r>
              <a:rPr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|</a:t>
            </a:r>
            <a:r>
              <a:rPr lang="zh-CN" altLang="en-US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這是標題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}}</a:t>
            </a:r>
            <a:b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{{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playground:testpic.jpg?200|</a:t>
            </a:r>
            <a:r>
              <a:rPr lang="zh-CN" altLang="en-US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指定寬度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}}</a:t>
            </a:r>
            <a:endParaRPr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要求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1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&gt;1000px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&lt;300kb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1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列表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2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7" y="782864"/>
            <a:ext cx="11713686" cy="56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語法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4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35" y="1317851"/>
            <a:ext cx="8946979" cy="42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30" y="1012144"/>
            <a:ext cx="10329482" cy="40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編輯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0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28" y="1471612"/>
            <a:ext cx="8944430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28" y="1128485"/>
            <a:ext cx="897043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更多高級功能</a:t>
            </a:r>
            <a:r>
              <a:rPr lang="en-US" altLang="zh-CN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？</a:t>
            </a:r>
            <a:endParaRPr lang="zh-CN" altLang="en-US" sz="1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表格、代碼塊、嵌入</a:t>
            </a:r>
            <a:r>
              <a:rPr lang="en-US" altLang="zh-CN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HTML</a:t>
            </a:r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zh-CN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RSS</a:t>
            </a:r>
            <a:endParaRPr lang="zh-CN" altLang="en-US" sz="1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4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歡迎繼續學習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2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搜索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1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+ -“”*</a:t>
            </a:r>
            <a:endParaRPr lang="zh-CN" altLang="en-US" sz="2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7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默認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+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8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包含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6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- </a:t>
            </a: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排除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OEF Wiki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3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“”</a:t>
            </a:r>
            <a:b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完全符合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*</a:t>
            </a:r>
            <a:b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通配符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969812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“*wiki”-media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1736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802738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同樣適用於</a:t>
            </a: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Google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9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小作業</a:t>
            </a:r>
          </a:p>
        </p:txBody>
      </p:sp>
    </p:spTree>
    <p:extLst>
      <p:ext uri="{BB962C8B-B14F-4D97-AF65-F5344CB8AC3E}">
        <p14:creationId xmlns:p14="http://schemas.microsoft.com/office/powerpoint/2010/main" val="8793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538" y="33699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做一個</a:t>
            </a: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個人頁面</a:t>
            </a:r>
            <a:endParaRPr lang="zh-CN" altLang="en-US" sz="2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9477" y="5795891"/>
            <a:ext cx="10515600" cy="451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hlinkClick r:id="rId2"/>
              </a:rPr>
              <a:t>https://oef.org.cn/wiki/doku.php?id=wiki:user</a:t>
            </a:r>
            <a:r>
              <a:rPr lang="en-US" altLang="zh-CN" dirty="0" smtClean="0">
                <a:hlinkClick r:id="rId2"/>
              </a:rPr>
              <a:t>:[username</a:t>
            </a:r>
            <a:r>
              <a:rPr lang="en-US" altLang="zh-CN" dirty="0" smtClean="0"/>
              <a:t>]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70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謝謝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8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538" y="336990"/>
            <a:ext cx="12045462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人而無信</a:t>
            </a:r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不知其可也</a:t>
            </a:r>
            <a:endParaRPr lang="zh-CN" altLang="en-US" sz="18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0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教育博客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2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943" y="1683658"/>
            <a:ext cx="11295742" cy="3635602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WeChat:bootingman</a:t>
            </a:r>
            <a: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Mail:wen@oef.org.cn</a:t>
            </a:r>
            <a:endParaRPr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8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整理知識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2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會議記錄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6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在線協作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3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知識只有整理和積累了才能發揮價值</a:t>
            </a:r>
            <a:endParaRPr lang="zh-CN" altLang="en-US" sz="1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寫錯了？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強大的</a:t>
            </a:r>
            <a:r>
              <a:rPr lang="en-US" altLang="zh-CN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版本控制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086" y="33699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聞其詳</a:t>
            </a:r>
            <a:endParaRPr lang="zh-CN" altLang="en-US" sz="2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75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3" y="807939"/>
            <a:ext cx="11662004" cy="50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3" y="803616"/>
            <a:ext cx="11960610" cy="51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2000" b="1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DokuWiki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7935" y="4953000"/>
            <a:ext cx="536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hlinkClick r:id="rId2"/>
              </a:rPr>
              <a:t>http://www.dokuwiki.org</a:t>
            </a:r>
            <a:r>
              <a:rPr lang="en-US" altLang="zh-CN" sz="3600" dirty="0" smtClean="0"/>
              <a:t>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178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文本存儲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8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版本控制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2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訪問控制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5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功能擴展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外</a:t>
            </a: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觀定制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0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07309" y="679527"/>
            <a:ext cx="1437176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2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i</a:t>
            </a:r>
            <a:r>
              <a:rPr lang="en-US" altLang="zh-CN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18n&amp;L10n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3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086" y="33699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什麼是</a:t>
            </a: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Wiki</a:t>
            </a: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？</a:t>
            </a:r>
            <a:endParaRPr lang="zh-CN" altLang="en-US" sz="2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1" y="5795890"/>
            <a:ext cx="10515600" cy="451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hlinkClick r:id="rId2"/>
              </a:rPr>
              <a:t>https://zh.wikipedia.org/zh-cn/Wiki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8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全文檢索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4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8"/>
            <a:ext cx="11720325" cy="56479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5574920"/>
            <a:ext cx="9074432" cy="9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開始使用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3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創建頁面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4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搜索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9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4" y="246743"/>
            <a:ext cx="11800023" cy="6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04"/>
            <a:ext cx="12093347" cy="47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3788"/>
            <a:ext cx="12197435" cy="53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當頁面多了</a:t>
            </a: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……</a:t>
            </a:r>
            <a:endParaRPr lang="zh-CN" altLang="en-US" sz="18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9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命名空間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85257"/>
            <a:ext cx="11210925" cy="66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所有文件堆</a:t>
            </a:r>
            <a: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在根目錄下</a:t>
            </a:r>
            <a:endParaRPr lang="zh-CN" altLang="en-US" sz="16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1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5" y="0"/>
            <a:ext cx="7370182" cy="67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按文件夾</a:t>
            </a:r>
            <a: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來組織</a:t>
            </a:r>
            <a:endParaRPr lang="zh-CN" altLang="en-US" sz="16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9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" y="931181"/>
            <a:ext cx="11601450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: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0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英文標點</a:t>
            </a:r>
            <a:r>
              <a:rPr lang="en-US" altLang="zh-CN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/</a:t>
            </a:r>
            <a:r>
              <a:rPr lang="zh-CN" altLang="en-US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半角</a:t>
            </a:r>
            <a:endParaRPr lang="zh-CN" altLang="en-US" sz="19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namespace</a:t>
            </a:r>
            <a:endParaRPr lang="zh-CN" altLang="en-US" sz="19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3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6577" y="534384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:</a:t>
            </a:r>
            <a:endParaRPr lang="zh-CN" altLang="en-US" sz="1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3429" y="2540559"/>
            <a:ext cx="5965371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 smtClean="0"/>
              <a:t>文件夾名稱</a:t>
            </a:r>
            <a:endParaRPr lang="zh-CN" altLang="en-US" sz="8800" dirty="0"/>
          </a:p>
        </p:txBody>
      </p:sp>
      <p:sp>
        <p:nvSpPr>
          <p:cNvPr id="5" name="文本框 4"/>
          <p:cNvSpPr txBox="1"/>
          <p:nvPr/>
        </p:nvSpPr>
        <p:spPr>
          <a:xfrm>
            <a:off x="7293429" y="2540559"/>
            <a:ext cx="5965371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 smtClean="0"/>
              <a:t>文件名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7300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搜索創建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7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14313"/>
            <a:ext cx="11978301" cy="63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 vert="eaVert"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基</a:t>
            </a:r>
            <a:r>
              <a:rPr lang="en-US" altLang="zh-CN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維</a:t>
            </a:r>
            <a:r>
              <a:rPr lang="en-US" altLang="zh-CN" sz="28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8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US" altLang="zh-CN" sz="28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Wikipedia: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2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46052" y="606956"/>
            <a:ext cx="13820223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URL</a:t>
            </a: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創建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4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855"/>
            <a:ext cx="12192000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命名規則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9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全小寫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6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英文符號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3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單詞之間</a:t>
            </a: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用</a:t>
            </a: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-</a:t>
            </a: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連字符</a:t>
            </a:r>
            <a:endParaRPr lang="zh-CN" altLang="en-US" sz="2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3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f</a:t>
            </a:r>
            <a:r>
              <a:rPr lang="en-US" altLang="zh-CN" sz="13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reshman-guide</a:t>
            </a:r>
            <a:endParaRPr lang="zh-CN" altLang="en-US" sz="13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9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詞組內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用</a:t>
            </a:r>
            <a:r>
              <a:rPr lang="en-US" altLang="zh-CN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_</a:t>
            </a:r>
            <a:r>
              <a:rPr lang="zh-CN" altLang="en-US" sz="2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下劃線</a:t>
            </a:r>
            <a:endParaRPr lang="zh-CN" altLang="en-US" sz="2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5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3000" b="1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h</a:t>
            </a:r>
            <a:r>
              <a:rPr lang="en-US" altLang="zh-CN" sz="13000" b="1" dirty="0" err="1" smtClean="0">
                <a:latin typeface="MS Gothic" panose="020B0609070205080204" pitchFamily="49" charset="-128"/>
                <a:ea typeface="MS Gothic" panose="020B0609070205080204" pitchFamily="49" charset="-128"/>
              </a:rPr>
              <a:t>ong_kong</a:t>
            </a:r>
            <a:endParaRPr lang="zh-CN" altLang="en-US" sz="13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不用</a:t>
            </a: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中文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0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臺：</a:t>
            </a:r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共筆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3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盡量用</a:t>
            </a: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英文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7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盡量不用</a:t>
            </a: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拼音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4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969812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怎麼刪除一個頁面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5698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文本編輯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7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標記語言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0"/>
            <a:ext cx="10653174" cy="67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成對出現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9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**</a:t>
            </a: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粗體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**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5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//</a:t>
            </a:r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斜體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//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i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斜體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3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開放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__</a:t>
            </a:r>
            <a:r>
              <a:rPr lang="zh-CN" altLang="en-US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下劃線</a:t>
            </a:r>
            <a:r>
              <a:rPr lang="en-US" altLang="zh-CN" sz="19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__</a:t>
            </a:r>
            <a:endParaRPr lang="zh-CN" altLang="en-US" sz="19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9000" b="1" u="sng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下劃線</a:t>
            </a:r>
            <a:endParaRPr lang="zh-CN" altLang="en-US" sz="19000" b="1" u="sng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3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52567" y="2435755"/>
            <a:ext cx="12809806" cy="2281387"/>
          </a:xfrm>
        </p:spPr>
        <p:txBody>
          <a:bodyPr>
            <a:noAutofit/>
          </a:bodyPr>
          <a:lstStyle/>
          <a:p>
            <a:pPr algn="ctr"/>
            <a:r>
              <a:rPr lang="en-US" altLang="zh-CN" sz="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**__//</a:t>
            </a:r>
            <a:r>
              <a:rPr lang="zh-CN" altLang="en-US" sz="8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混合使用</a:t>
            </a:r>
            <a:r>
              <a:rPr lang="en-US" altLang="zh-CN" sz="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//__**</a:t>
            </a:r>
            <a:endParaRPr lang="zh-CN" altLang="en-US" sz="8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2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459823" y="2326898"/>
            <a:ext cx="12809806" cy="2281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0" b="1" i="1" u="sng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混合使用</a:t>
            </a:r>
            <a:endParaRPr lang="zh-CN" altLang="en-US" sz="22000" b="1" i="1" u="sng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327238"/>
            <a:ext cx="1295258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&lt;del&gt;</a:t>
            </a:r>
            <a:r>
              <a:rPr kumimoji="0" lang="zh-CN" altLang="en-US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刪除線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&lt;/del&gt; </a:t>
            </a:r>
          </a:p>
        </p:txBody>
      </p:sp>
    </p:spTree>
    <p:extLst>
      <p:ext uri="{BB962C8B-B14F-4D97-AF65-F5344CB8AC3E}">
        <p14:creationId xmlns:p14="http://schemas.microsoft.com/office/powerpoint/2010/main" val="37207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strike="sngStrike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刪除線</a:t>
            </a:r>
            <a:endParaRPr lang="zh-CN" altLang="en-US" sz="24000" b="1" strike="sngStrike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8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4867" y="2428838"/>
            <a:ext cx="1153713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&lt;</a:t>
            </a:r>
            <a:r>
              <a:rPr kumimoji="0" lang="en-US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sub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&gt;</a:t>
            </a:r>
            <a:r>
              <a:rPr kumimoji="0" lang="zh-CN" altLang="en-US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下標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&lt;/</a:t>
            </a:r>
            <a:r>
              <a:rPr kumimoji="0" lang="en-US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sub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51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9" y="519870"/>
            <a:ext cx="7230738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smtClean="0">
                <a:latin typeface="MS Gothic" panose="020B0609070205080204" pitchFamily="49" charset="-128"/>
                <a:ea typeface="MS Gothic" panose="020B0609070205080204" pitchFamily="49" charset="-128"/>
              </a:rPr>
              <a:t>這是</a:t>
            </a:r>
            <a:endParaRPr lang="zh-CN" altLang="en-US" sz="1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57145" y="3643086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下標</a:t>
            </a:r>
            <a:endParaRPr lang="zh-CN" altLang="en-US" sz="1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4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4867" y="2428838"/>
            <a:ext cx="1153713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&lt;</a:t>
            </a:r>
            <a:r>
              <a:rPr kumimoji="0" lang="en-US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sup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&gt;</a:t>
            </a:r>
            <a:r>
              <a:rPr lang="zh-CN" altLang="en-US" sz="11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上</a:t>
            </a:r>
            <a:r>
              <a:rPr kumimoji="0" lang="zh-CN" altLang="en-US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標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&lt;/</a:t>
            </a:r>
            <a:r>
              <a:rPr kumimoji="0" lang="en-US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sup</a:t>
            </a:r>
            <a:r>
              <a:rPr kumimoji="0" lang="zh-CN" altLang="zh-CN" sz="1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2596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9" y="519870"/>
            <a:ext cx="7230738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smtClean="0">
                <a:latin typeface="MS Gothic" panose="020B0609070205080204" pitchFamily="49" charset="-128"/>
                <a:ea typeface="MS Gothic" panose="020B0609070205080204" pitchFamily="49" charset="-128"/>
              </a:rPr>
              <a:t>這是</a:t>
            </a:r>
            <a:endParaRPr lang="zh-CN" altLang="en-US" sz="1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2287" y="798286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上標</a:t>
            </a:r>
            <a:endParaRPr lang="zh-CN" altLang="en-US" sz="1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3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17402" y="500820"/>
            <a:ext cx="12509402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多人協作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段落語法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空行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7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強制換行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4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＼＼</a:t>
            </a:r>
            <a:endParaRPr lang="zh-CN" altLang="en-US" sz="30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6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再</a:t>
            </a:r>
            <a: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18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回車或空格</a:t>
            </a:r>
            <a:endParaRPr lang="zh-CN" altLang="en-US" sz="18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強制換行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3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超鏈接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0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自動識別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3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高級做法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9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13" y="2308453"/>
            <a:ext cx="10405973" cy="19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超文本</a:t>
            </a:r>
            <a:r>
              <a:rPr lang="en-US" altLang="zh-CN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系統</a:t>
            </a:r>
            <a:endParaRPr lang="zh-CN" altLang="en-US" sz="2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4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內部鏈接</a:t>
            </a:r>
            <a:endParaRPr lang="zh-CN" altLang="en-US" sz="2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7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9367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[[</a:t>
            </a:r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頁面名稱</a:t>
            </a:r>
            <a: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]]</a:t>
            </a:r>
            <a:endParaRPr lang="zh-CN" altLang="en-US" sz="16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4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36452" y="969812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有高級做法嗎</a:t>
            </a:r>
            <a: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lang="en-US" altLang="zh-CN" sz="2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sz="2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6749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714" y="2535312"/>
            <a:ext cx="124957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[[</a:t>
            </a:r>
            <a:r>
              <a:rPr lang="zh-CN" altLang="en-US" sz="9600" dirty="0">
                <a:latin typeface="MS Gothic" panose="020B0609070205080204" pitchFamily="49" charset="-128"/>
                <a:ea typeface="MS Gothic" panose="020B0609070205080204" pitchFamily="49" charset="-128"/>
              </a:rPr>
              <a:t>頁面</a:t>
            </a:r>
            <a:r>
              <a:rPr kumimoji="0" lang="zh-CN" altLang="zh-CN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名|</a:t>
            </a:r>
            <a:r>
              <a:rPr lang="zh-CN" altLang="en-US" sz="9600" dirty="0">
                <a:latin typeface="MS Gothic" panose="020B0609070205080204" pitchFamily="49" charset="-128"/>
                <a:ea typeface="MS Gothic" panose="020B0609070205080204" pitchFamily="49" charset="-128"/>
              </a:rPr>
              <a:t>鏈接</a:t>
            </a:r>
            <a:r>
              <a:rPr kumimoji="0" lang="zh-CN" altLang="zh-CN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文本]] </a:t>
            </a:r>
          </a:p>
        </p:txBody>
      </p:sp>
    </p:spTree>
    <p:extLst>
      <p:ext uri="{BB962C8B-B14F-4D97-AF65-F5344CB8AC3E}">
        <p14:creationId xmlns:p14="http://schemas.microsoft.com/office/powerpoint/2010/main" val="28896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9367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直接鏈接到段落？</a:t>
            </a:r>
            <a:endParaRPr lang="zh-CN" altLang="en-US" sz="16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6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714" y="2719977"/>
            <a:ext cx="126496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[[</a:t>
            </a:r>
            <a:r>
              <a:rPr lang="zh-CN" altLang="en-US" sz="7200" dirty="0">
                <a:latin typeface="MS Gothic" panose="020B0609070205080204" pitchFamily="49" charset="-128"/>
                <a:ea typeface="MS Gothic" panose="020B0609070205080204" pitchFamily="49" charset="-128"/>
              </a:rPr>
              <a:t>頁面</a:t>
            </a: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名</a:t>
            </a:r>
            <a:r>
              <a:rPr kumimoji="0" lang="en-US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#</a:t>
            </a:r>
            <a:r>
              <a:rPr kumimoji="0" lang="zh-CN" alt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段落名</a:t>
            </a: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|</a:t>
            </a:r>
            <a:r>
              <a:rPr lang="zh-CN" altLang="en-US" sz="7200" dirty="0">
                <a:latin typeface="MS Gothic" panose="020B0609070205080204" pitchFamily="49" charset="-128"/>
                <a:ea typeface="MS Gothic" panose="020B0609070205080204" pitchFamily="49" charset="-128"/>
              </a:rPr>
              <a:t>鏈接</a:t>
            </a:r>
            <a:r>
              <a:rPr kumimoji="0" lang="zh-CN" altLang="zh-CN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文本]] </a:t>
            </a:r>
          </a:p>
        </p:txBody>
      </p:sp>
    </p:spTree>
    <p:extLst>
      <p:ext uri="{BB962C8B-B14F-4D97-AF65-F5344CB8AC3E}">
        <p14:creationId xmlns:p14="http://schemas.microsoft.com/office/powerpoint/2010/main" val="37141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148" y="519870"/>
            <a:ext cx="11516751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30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分節</a:t>
            </a:r>
          </a:p>
        </p:txBody>
      </p:sp>
    </p:spTree>
    <p:extLst>
      <p:ext uri="{BB962C8B-B14F-4D97-AF65-F5344CB8AC3E}">
        <p14:creationId xmlns:p14="http://schemas.microsoft.com/office/powerpoint/2010/main" val="5284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548" y="1797127"/>
            <a:ext cx="11516751" cy="2978073"/>
          </a:xfrm>
        </p:spPr>
        <p:txBody>
          <a:bodyPr>
            <a:noAutofit/>
          </a:bodyPr>
          <a:lstStyle/>
          <a:p>
            <a:pPr algn="ctr"/>
            <a:r>
              <a:rPr lang="zh-CN" altLang="en-US" sz="12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我是一條分割線</a:t>
            </a:r>
            <a:endParaRPr lang="zh-CN" altLang="en-US" sz="12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06400" y="4775200"/>
            <a:ext cx="11408229" cy="58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9367" y="577927"/>
            <a:ext cx="12809806" cy="5458900"/>
          </a:xfrm>
        </p:spPr>
        <p:txBody>
          <a:bodyPr>
            <a:noAutofit/>
          </a:bodyPr>
          <a:lstStyle/>
          <a:p>
            <a:pPr algn="ctr"/>
            <a:r>
              <a:rPr lang="zh-CN" altLang="en-US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連續四個以上</a:t>
            </a:r>
            <a:r>
              <a:rPr lang="en-US" altLang="zh-CN" sz="16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-</a:t>
            </a:r>
            <a:endParaRPr lang="zh-CN" altLang="en-US" sz="16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5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057" y="766266"/>
            <a:ext cx="946925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zh-CN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====</a:t>
            </a:r>
            <a: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==</a:t>
            </a:r>
            <a:r>
              <a:rPr kumimoji="0" lang="zh-CN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 H</a:t>
            </a:r>
            <a: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kumimoji="0" lang="zh-CN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標題 ====</a:t>
            </a:r>
            <a: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==</a:t>
            </a:r>
            <a:b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====</a:t>
            </a:r>
            <a:r>
              <a:rPr lang="en-US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=</a:t>
            </a:r>
            <a:r>
              <a:rPr lang="zh-CN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 H</a:t>
            </a:r>
            <a:r>
              <a:rPr lang="en-US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zh-CN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標題 ====</a:t>
            </a:r>
            <a:r>
              <a:rPr lang="en-US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=</a:t>
            </a:r>
            <a:br>
              <a:rPr lang="en-US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zh-CN" sz="7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==== H3標題 ====</a:t>
            </a:r>
            <a:r>
              <a:rPr kumimoji="0" lang="zh-CN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kumimoji="0" lang="zh-CN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=== H4標題 === </a:t>
            </a:r>
            <a: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/>
            </a:r>
            <a:b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kumimoji="0" lang="zh-CN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== H5標題 == </a:t>
            </a:r>
          </a:p>
        </p:txBody>
      </p:sp>
    </p:spTree>
    <p:extLst>
      <p:ext uri="{BB962C8B-B14F-4D97-AF65-F5344CB8AC3E}">
        <p14:creationId xmlns:p14="http://schemas.microsoft.com/office/powerpoint/2010/main" val="4226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410</Words>
  <Application>Microsoft Office PowerPoint</Application>
  <PresentationFormat>宽屏</PresentationFormat>
  <Paragraphs>121</Paragraphs>
  <Slides>139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139</vt:i4>
      </vt:variant>
    </vt:vector>
  </HeadingPairs>
  <TitlesOfParts>
    <vt:vector size="144" baseType="lpstr">
      <vt:lpstr>MS Gothic</vt:lpstr>
      <vt:lpstr>等线</vt:lpstr>
      <vt:lpstr>等线 Light</vt:lpstr>
      <vt:lpstr>Arial</vt:lpstr>
      <vt:lpstr>Office 主题​​</vt:lpstr>
      <vt:lpstr>OEF Wiki  使用方法 </vt:lpstr>
      <vt:lpstr>聞其詳</vt:lpstr>
      <vt:lpstr>什麼是  Wiki？</vt:lpstr>
      <vt:lpstr>PowerPoint 演示文稿</vt:lpstr>
      <vt:lpstr>基 維 Wikipedia:</vt:lpstr>
      <vt:lpstr>臺：共筆</vt:lpstr>
      <vt:lpstr>開放</vt:lpstr>
      <vt:lpstr>多人協作</vt:lpstr>
      <vt:lpstr>超文本 系統</vt:lpstr>
      <vt:lpstr>瀏覽</vt:lpstr>
      <vt:lpstr>添加</vt:lpstr>
      <vt:lpstr>編輯</vt:lpstr>
      <vt:lpstr>OEF Wiki</vt:lpstr>
      <vt:lpstr>整理知識</vt:lpstr>
      <vt:lpstr>會議記錄</vt:lpstr>
      <vt:lpstr>在線協作</vt:lpstr>
      <vt:lpstr>知識只有整理和積累了才能發揮價值</vt:lpstr>
      <vt:lpstr>寫錯了？</vt:lpstr>
      <vt:lpstr>強大的 版本控制</vt:lpstr>
      <vt:lpstr>PowerPoint 演示文稿</vt:lpstr>
      <vt:lpstr>PowerPoint 演示文稿</vt:lpstr>
      <vt:lpstr>PowerPoint 演示文稿</vt:lpstr>
      <vt:lpstr>DokuWiki</vt:lpstr>
      <vt:lpstr>文本存儲</vt:lpstr>
      <vt:lpstr>版本控制</vt:lpstr>
      <vt:lpstr>訪問控制</vt:lpstr>
      <vt:lpstr>功能擴展</vt:lpstr>
      <vt:lpstr>外觀定制</vt:lpstr>
      <vt:lpstr>i18n&amp;L10n</vt:lpstr>
      <vt:lpstr>全文檢索</vt:lpstr>
      <vt:lpstr>PowerPoint 演示文稿</vt:lpstr>
      <vt:lpstr>開始使用</vt:lpstr>
      <vt:lpstr>創建頁面</vt:lpstr>
      <vt:lpstr>搜索</vt:lpstr>
      <vt:lpstr>PowerPoint 演示文稿</vt:lpstr>
      <vt:lpstr>PowerPoint 演示文稿</vt:lpstr>
      <vt:lpstr>PowerPoint 演示文稿</vt:lpstr>
      <vt:lpstr>當頁面多了 ……</vt:lpstr>
      <vt:lpstr>命名空間</vt:lpstr>
      <vt:lpstr>所有文件堆 在根目錄下</vt:lpstr>
      <vt:lpstr>PowerPoint 演示文稿</vt:lpstr>
      <vt:lpstr>按文件夾 來組織</vt:lpstr>
      <vt:lpstr>PowerPoint 演示文稿</vt:lpstr>
      <vt:lpstr>:</vt:lpstr>
      <vt:lpstr>英文標點/半角</vt:lpstr>
      <vt:lpstr>namespace</vt:lpstr>
      <vt:lpstr>:</vt:lpstr>
      <vt:lpstr>搜索創建</vt:lpstr>
      <vt:lpstr>PowerPoint 演示文稿</vt:lpstr>
      <vt:lpstr>URL創建</vt:lpstr>
      <vt:lpstr>PowerPoint 演示文稿</vt:lpstr>
      <vt:lpstr>命名規則</vt:lpstr>
      <vt:lpstr>全小寫</vt:lpstr>
      <vt:lpstr>英文符號</vt:lpstr>
      <vt:lpstr>單詞之間用-連字符</vt:lpstr>
      <vt:lpstr>freshman-guide</vt:lpstr>
      <vt:lpstr>詞組內 用_下劃線</vt:lpstr>
      <vt:lpstr>hong_kong</vt:lpstr>
      <vt:lpstr>不用 中文</vt:lpstr>
      <vt:lpstr>盡量用 英文</vt:lpstr>
      <vt:lpstr>盡量不用 拼音</vt:lpstr>
      <vt:lpstr>怎麼刪除一個頁面 ？</vt:lpstr>
      <vt:lpstr>文本編輯</vt:lpstr>
      <vt:lpstr>標記語言</vt:lpstr>
      <vt:lpstr>PowerPoint 演示文稿</vt:lpstr>
      <vt:lpstr>成對出現</vt:lpstr>
      <vt:lpstr>**粗體**</vt:lpstr>
      <vt:lpstr>//斜體//</vt:lpstr>
      <vt:lpstr>斜體</vt:lpstr>
      <vt:lpstr>__下劃線__</vt:lpstr>
      <vt:lpstr>下劃線</vt:lpstr>
      <vt:lpstr>**__//混合使用//__**</vt:lpstr>
      <vt:lpstr>PowerPoint 演示文稿</vt:lpstr>
      <vt:lpstr>&lt;del&gt;刪除線&lt;/del&gt; </vt:lpstr>
      <vt:lpstr>刪除線</vt:lpstr>
      <vt:lpstr>&lt;sub&gt;下標&lt;/sub&gt; </vt:lpstr>
      <vt:lpstr>這是</vt:lpstr>
      <vt:lpstr>&lt;sup&gt;上標&lt;/sup&gt; </vt:lpstr>
      <vt:lpstr>這是</vt:lpstr>
      <vt:lpstr>段落語法</vt:lpstr>
      <vt:lpstr>空行</vt:lpstr>
      <vt:lpstr>強制換行</vt:lpstr>
      <vt:lpstr>＼＼</vt:lpstr>
      <vt:lpstr>再 回車或空格</vt:lpstr>
      <vt:lpstr>強制換行</vt:lpstr>
      <vt:lpstr>超鏈接</vt:lpstr>
      <vt:lpstr>自動識別</vt:lpstr>
      <vt:lpstr>高級做法</vt:lpstr>
      <vt:lpstr>PowerPoint 演示文稿</vt:lpstr>
      <vt:lpstr>內部鏈接</vt:lpstr>
      <vt:lpstr>[[頁面名稱]]</vt:lpstr>
      <vt:lpstr>有高級做法嗎 ？</vt:lpstr>
      <vt:lpstr>PowerPoint 演示文稿</vt:lpstr>
      <vt:lpstr>直接鏈接到段落？</vt:lpstr>
      <vt:lpstr>PowerPoint 演示文稿</vt:lpstr>
      <vt:lpstr>分節</vt:lpstr>
      <vt:lpstr>我是一條分割線</vt:lpstr>
      <vt:lpstr>連續四個以上-</vt:lpstr>
      <vt:lpstr>====== H1標題 ====== ===== H2標題 ===== ==== H3標題 ====  === H4標題 ===  == H5標題 == </vt:lpstr>
      <vt:lpstr>PowerPoint 演示文稿</vt:lpstr>
      <vt:lpstr>可分段編輯</vt:lpstr>
      <vt:lpstr>自動生成 目錄</vt:lpstr>
      <vt:lpstr>插入圖片</vt:lpstr>
      <vt:lpstr>{{namespace:filename.png}}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語法？</vt:lpstr>
      <vt:lpstr>{{ playground:testpic.jpg}} {{playground:testpic.jpg }} {{ playground:testpic.jpg }} {{ playground:testpic.jpg |這是標題 }} {{playground:testpic.jpg?200|指定寬度 }}</vt:lpstr>
      <vt:lpstr>要求</vt:lpstr>
      <vt:lpstr>&gt;1000px</vt:lpstr>
      <vt:lpstr>&lt;300kb</vt:lpstr>
      <vt:lpstr>列表</vt:lpstr>
      <vt:lpstr>PowerPoint 演示文稿</vt:lpstr>
      <vt:lpstr>語法</vt:lpstr>
      <vt:lpstr>PowerPoint 演示文稿</vt:lpstr>
      <vt:lpstr>PowerPoint 演示文稿</vt:lpstr>
      <vt:lpstr>PowerPoint 演示文稿</vt:lpstr>
      <vt:lpstr>PowerPoint 演示文稿</vt:lpstr>
      <vt:lpstr>更多高級功能 ？</vt:lpstr>
      <vt:lpstr>表格、代碼塊、嵌入HTML、RSS</vt:lpstr>
      <vt:lpstr>歡迎繼續學習</vt:lpstr>
      <vt:lpstr>搜索</vt:lpstr>
      <vt:lpstr>+ -“”*</vt:lpstr>
      <vt:lpstr>默認+</vt:lpstr>
      <vt:lpstr>包含</vt:lpstr>
      <vt:lpstr>- 排除</vt:lpstr>
      <vt:lpstr>“” 完全符合</vt:lpstr>
      <vt:lpstr>* 通配符</vt:lpstr>
      <vt:lpstr>“*wiki”-media ？</vt:lpstr>
      <vt:lpstr>同樣適用於 Google</vt:lpstr>
      <vt:lpstr>小作業</vt:lpstr>
      <vt:lpstr>做一個 個人頁面</vt:lpstr>
      <vt:lpstr>謝謝</vt:lpstr>
      <vt:lpstr>人而無信不知其可也</vt:lpstr>
      <vt:lpstr>教育博客</vt:lpstr>
      <vt:lpstr>WeChat:bootingman Mail:wen@oef.org.cn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DokuWiki  使用方法</dc:title>
  <dc:creator>Wen, Qixiang</dc:creator>
  <cp:lastModifiedBy>Wen, Qixiang</cp:lastModifiedBy>
  <cp:revision>35</cp:revision>
  <dcterms:created xsi:type="dcterms:W3CDTF">2016-06-09T06:15:29Z</dcterms:created>
  <dcterms:modified xsi:type="dcterms:W3CDTF">2016-06-11T04:00:00Z</dcterms:modified>
</cp:coreProperties>
</file>